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9" r:id="rId2"/>
    <p:sldId id="258" r:id="rId3"/>
    <p:sldId id="266" r:id="rId4"/>
    <p:sldId id="265" r:id="rId5"/>
    <p:sldId id="262" r:id="rId6"/>
    <p:sldId id="271" r:id="rId7"/>
    <p:sldId id="286" r:id="rId8"/>
    <p:sldId id="285" r:id="rId9"/>
    <p:sldId id="270" r:id="rId10"/>
    <p:sldId id="28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23232"/>
    <a:srgbClr val="003F87"/>
    <a:srgbClr val="00559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71" autoAdjust="0"/>
  </p:normalViewPr>
  <p:slideViewPr>
    <p:cSldViewPr snapToGrid="0" snapToObjects="1">
      <p:cViewPr varScale="1">
        <p:scale>
          <a:sx n="67" d="100"/>
          <a:sy n="67" d="100"/>
        </p:scale>
        <p:origin x="-782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2" d="100"/>
          <a:sy n="102" d="100"/>
        </p:scale>
        <p:origin x="-3558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B1B0D4-4BA7-436C-B041-FDB0FFF5D018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E4F71-7ABC-4BA5-8840-44E6DC14BF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70312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6C8F1-191B-4DA3-897F-DA9D63545985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459E5-7C63-4468-9839-E6D068349A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0527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97364"/>
            <a:ext cx="7772400" cy="857080"/>
          </a:xfrm>
        </p:spPr>
        <p:txBody>
          <a:bodyPr>
            <a:normAutofit/>
          </a:bodyPr>
          <a:lstStyle>
            <a:lvl1pPr>
              <a:defRPr sz="4000">
                <a:latin typeface="Adobe Caslon Pro Bold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66125"/>
            <a:ext cx="6400800" cy="3572675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  <a:latin typeface="Avenir LT Std 55 Roman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9E95-2EFF-E04D-A377-03ACC5DCA55B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4F9D-AEA4-704B-BF2D-B447EAAA0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9816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91316"/>
            <a:ext cx="8229600" cy="639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91621"/>
            <a:ext cx="8229600" cy="4234542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9E95-2EFF-E04D-A377-03ACC5DCA55B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4F9D-AEA4-704B-BF2D-B447EAAA0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68444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0586"/>
            <a:ext cx="2057400" cy="49255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586"/>
            <a:ext cx="6019800" cy="492557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9E95-2EFF-E04D-A377-03ACC5DCA55B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4F9D-AEA4-704B-BF2D-B447EAAA0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0016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5474"/>
            <a:ext cx="8229600" cy="68164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740"/>
            <a:ext cx="8229600" cy="42764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9E95-2EFF-E04D-A377-03ACC5DCA55B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4F9D-AEA4-704B-BF2D-B447EAAA0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23623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9E95-2EFF-E04D-A377-03ACC5DCA55B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4F9D-AEA4-704B-BF2D-B447EAAA0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0956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7554"/>
            <a:ext cx="8229600" cy="7723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0682"/>
            <a:ext cx="4038600" cy="425548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0682"/>
            <a:ext cx="4038600" cy="42554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9E95-2EFF-E04D-A377-03ACC5DCA55B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4F9D-AEA4-704B-BF2D-B447EAAA0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9326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5475"/>
            <a:ext cx="8229600" cy="6746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1820"/>
            <a:ext cx="4040188" cy="8725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26962"/>
            <a:ext cx="4040188" cy="32992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21820"/>
            <a:ext cx="4041775" cy="87251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26962"/>
            <a:ext cx="4041775" cy="32992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9E95-2EFF-E04D-A377-03ACC5DCA55B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4F9D-AEA4-704B-BF2D-B447EAAA0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177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3396"/>
            <a:ext cx="8229600" cy="71654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9E95-2EFF-E04D-A377-03ACC5DCA55B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4F9D-AEA4-704B-BF2D-B447EAAA0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2770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9E95-2EFF-E04D-A377-03ACC5DCA55B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4F9D-AEA4-704B-BF2D-B447EAAA0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1683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047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80470"/>
            <a:ext cx="5111750" cy="494569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463994"/>
            <a:ext cx="3008313" cy="36621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9E95-2EFF-E04D-A377-03ACC5DCA55B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4F9D-AEA4-704B-BF2D-B447EAAA0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8761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65685"/>
            <a:ext cx="5486400" cy="356189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9E95-2EFF-E04D-A377-03ACC5DCA55B}" type="datetimeFigureOut">
              <a:rPr lang="en-US" smtClean="0"/>
              <a:pPr/>
              <a:t>3/12/2017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54F9D-AEA4-704B-BF2D-B447EAAA06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0912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07554"/>
            <a:ext cx="8229600" cy="7723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12562"/>
            <a:ext cx="8229600" cy="4213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365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323232"/>
                </a:solidFill>
              </a:defRPr>
            </a:lvl1pPr>
          </a:lstStyle>
          <a:p>
            <a:fld id="{0BA79E95-2EFF-E04D-A377-03ACC5DCA55B}" type="datetimeFigureOut">
              <a:rPr lang="en-US" smtClean="0"/>
              <a:pPr/>
              <a:t>3/12/2017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3654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32323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1365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323232"/>
                </a:solidFill>
              </a:defRPr>
            </a:lvl1pPr>
          </a:lstStyle>
          <a:p>
            <a:fld id="{F2454F9D-AEA4-704B-BF2D-B447EAAA06C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31471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b="1" i="0" kern="1200" baseline="0">
          <a:solidFill>
            <a:srgbClr val="003F87"/>
          </a:solidFill>
          <a:latin typeface="Adobe Garamond Pro" pitchFamily="18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600" kern="1200" baseline="0">
          <a:solidFill>
            <a:schemeClr val="tx1"/>
          </a:solidFill>
          <a:latin typeface="Avenir LT Std 55 Roman" pitchFamily="34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 baseline="0">
          <a:solidFill>
            <a:schemeClr val="tx1"/>
          </a:solidFill>
          <a:latin typeface="Avenir LT Std 55 Roman" pitchFamily="34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 baseline="0">
          <a:solidFill>
            <a:schemeClr val="tx1"/>
          </a:solidFill>
          <a:latin typeface="Avenir LT Std 55 Roman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 baseline="0">
          <a:solidFill>
            <a:schemeClr val="tx1"/>
          </a:solidFill>
          <a:latin typeface="Avenir LT Std 55 Roman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 baseline="0">
          <a:solidFill>
            <a:schemeClr val="tx1"/>
          </a:solidFill>
          <a:latin typeface="Avenir LT Std 55 Roman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dmissions.wwu.edu/files/interactive-tour.html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housing.wwu.edu/apps/tour/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en-US" sz="6600" dirty="0"/>
              <a:t/>
            </a:r>
            <a:br>
              <a:rPr lang="en-US" sz="6600" dirty="0"/>
            </a:br>
            <a:r>
              <a:rPr lang="en-US" sz="6600" b="0" dirty="0" smtClean="0">
                <a:latin typeface="+mn-lt"/>
              </a:rPr>
              <a:t>Welcome to </a:t>
            </a:r>
            <a:r>
              <a:rPr lang="en-US" sz="6600" b="0" dirty="0" smtClean="0"/>
              <a:t/>
            </a:r>
            <a:br>
              <a:rPr lang="en-US" sz="6600" b="0" dirty="0" smtClean="0"/>
            </a:br>
            <a:r>
              <a:rPr lang="en-US" sz="6600" b="0" dirty="0" smtClean="0">
                <a:latin typeface="+mn-lt"/>
              </a:rPr>
              <a:t>Western Washington University</a:t>
            </a:r>
            <a:endParaRPr lang="en-US" sz="6600" b="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5815" y="2906973"/>
            <a:ext cx="71104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800" b="1" dirty="0" smtClean="0">
              <a:solidFill>
                <a:srgbClr val="003F87"/>
              </a:solidFill>
              <a:latin typeface="Adobe Garamond Pro" pitchFamily="18" charset="0"/>
              <a:ea typeface="+mj-ea"/>
              <a:cs typeface="+mj-cs"/>
            </a:endParaRPr>
          </a:p>
          <a:p>
            <a:pPr algn="ctr"/>
            <a:endParaRPr lang="en-US" sz="4800" b="1" dirty="0">
              <a:solidFill>
                <a:srgbClr val="003F87"/>
              </a:solidFill>
              <a:latin typeface="Adobe Garamond Pro" pitchFamily="18" charset="0"/>
              <a:ea typeface="+mj-ea"/>
              <a:cs typeface="+mj-cs"/>
            </a:endParaRPr>
          </a:p>
          <a:p>
            <a:pPr algn="ctr"/>
            <a:endParaRPr lang="en-US" sz="1200" b="1" dirty="0" smtClean="0">
              <a:solidFill>
                <a:srgbClr val="003F87"/>
              </a:solidFill>
              <a:latin typeface="Adobe Garamond Pro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87655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Come study with us!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906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0725" y="4558180"/>
            <a:ext cx="3343275" cy="186175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3582" y="1917449"/>
            <a:ext cx="6380328" cy="233823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latin typeface="+mn-lt"/>
              </a:rPr>
              <a:t>Bellingham</a:t>
            </a:r>
            <a:r>
              <a:rPr lang="en-US" dirty="0">
                <a:latin typeface="+mn-lt"/>
              </a:rPr>
              <a:t>, </a:t>
            </a:r>
            <a:r>
              <a:rPr lang="en-US" dirty="0" smtClean="0">
                <a:latin typeface="+mn-lt"/>
              </a:rPr>
              <a:t>Washington (population </a:t>
            </a:r>
            <a:r>
              <a:rPr lang="en-US" dirty="0">
                <a:latin typeface="+mn-lt"/>
              </a:rPr>
              <a:t>of </a:t>
            </a:r>
            <a:r>
              <a:rPr lang="en-US" b="1" dirty="0" smtClean="0">
                <a:latin typeface="+mn-lt"/>
              </a:rPr>
              <a:t>82,000)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 smtClean="0">
                <a:latin typeface="+mn-lt"/>
              </a:rPr>
              <a:t>100 km north </a:t>
            </a:r>
            <a:r>
              <a:rPr lang="en-US" dirty="0">
                <a:latin typeface="+mn-lt"/>
              </a:rPr>
              <a:t>of Seattle</a:t>
            </a:r>
            <a:br>
              <a:rPr lang="en-US" dirty="0">
                <a:latin typeface="+mn-lt"/>
              </a:rPr>
            </a:br>
            <a:r>
              <a:rPr lang="en-US" dirty="0" smtClean="0">
                <a:latin typeface="+mn-lt"/>
              </a:rPr>
              <a:t>70 km south </a:t>
            </a:r>
            <a:r>
              <a:rPr lang="en-US" dirty="0">
                <a:latin typeface="+mn-lt"/>
              </a:rPr>
              <a:t>of Vancouver, </a:t>
            </a:r>
            <a:r>
              <a:rPr lang="en-US" dirty="0" smtClean="0">
                <a:latin typeface="+mn-lt"/>
              </a:rPr>
              <a:t>Canada</a:t>
            </a:r>
            <a:r>
              <a:rPr lang="en-US" dirty="0">
                <a:latin typeface="+mn-lt"/>
              </a:rPr>
              <a:t/>
            </a:r>
            <a:br>
              <a:rPr lang="en-US" dirty="0">
                <a:latin typeface="+mn-lt"/>
              </a:rPr>
            </a:br>
            <a:r>
              <a:rPr lang="en-US" dirty="0" smtClean="0">
                <a:latin typeface="+mn-lt"/>
              </a:rPr>
              <a:t>65 km to </a:t>
            </a:r>
            <a:r>
              <a:rPr lang="en-US" dirty="0">
                <a:latin typeface="+mn-lt"/>
              </a:rPr>
              <a:t>Mt. Baker Ski Area</a:t>
            </a:r>
            <a:br>
              <a:rPr lang="en-US" dirty="0">
                <a:latin typeface="+mn-lt"/>
              </a:rPr>
            </a:br>
            <a:r>
              <a:rPr lang="en-US" b="1" dirty="0" smtClean="0">
                <a:latin typeface="+mn-lt"/>
              </a:rPr>
              <a:t>0</a:t>
            </a:r>
            <a:r>
              <a:rPr lang="en-US" dirty="0" smtClean="0">
                <a:latin typeface="+mn-lt"/>
              </a:rPr>
              <a:t> km to Puget Sound</a:t>
            </a:r>
          </a:p>
          <a:p>
            <a:r>
              <a:rPr lang="en-US" dirty="0" smtClean="0">
                <a:latin typeface="+mn-lt"/>
              </a:rPr>
              <a:t>Top 100 Best Places to Live </a:t>
            </a:r>
            <a:r>
              <a:rPr lang="en-US" dirty="0">
                <a:latin typeface="+mn-lt"/>
              </a:rPr>
              <a:t>and Launch - CNN Money </a:t>
            </a:r>
            <a:endParaRPr lang="en-US" dirty="0" smtClean="0">
              <a:latin typeface="+mn-lt"/>
            </a:endParaRPr>
          </a:p>
          <a:p>
            <a:r>
              <a:rPr lang="en-US" dirty="0" smtClean="0">
                <a:latin typeface="+mn-lt"/>
              </a:rPr>
              <a:t>Top 100 Best Places to Live – Liveabilty.com</a:t>
            </a:r>
            <a:endParaRPr lang="en-US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137" y="1097364"/>
            <a:ext cx="8076063" cy="857080"/>
          </a:xfrm>
        </p:spPr>
        <p:txBody>
          <a:bodyPr>
            <a:noAutofit/>
          </a:bodyPr>
          <a:lstStyle/>
          <a:p>
            <a:r>
              <a:rPr lang="en-US" sz="3400" dirty="0" smtClean="0">
                <a:latin typeface="+mn-lt"/>
              </a:rPr>
              <a:t>Where’s Western Washington University?</a:t>
            </a:r>
            <a:endParaRPr lang="en-US" sz="3400" dirty="0"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8544" y="4553036"/>
            <a:ext cx="3291840" cy="18516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542940"/>
            <a:ext cx="2828544" cy="186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7239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Western by the Numbers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2510" y="1849740"/>
            <a:ext cx="7844790" cy="428435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b="1" dirty="0">
                <a:latin typeface="+mn-lt"/>
              </a:rPr>
              <a:t>15,332</a:t>
            </a:r>
            <a:r>
              <a:rPr lang="en-US" dirty="0">
                <a:latin typeface="+mn-lt"/>
              </a:rPr>
              <a:t> students</a:t>
            </a:r>
          </a:p>
          <a:p>
            <a:endParaRPr lang="en-US" b="1" dirty="0" smtClean="0">
              <a:latin typeface="+mn-lt"/>
            </a:endParaRPr>
          </a:p>
          <a:p>
            <a:r>
              <a:rPr lang="en-US" b="1" dirty="0" smtClean="0">
                <a:latin typeface="+mn-lt"/>
              </a:rPr>
              <a:t>160</a:t>
            </a:r>
            <a:r>
              <a:rPr lang="en-US" dirty="0">
                <a:latin typeface="+mn-lt"/>
              </a:rPr>
              <a:t>+ academic programs</a:t>
            </a:r>
            <a:br>
              <a:rPr lang="en-US" dirty="0">
                <a:latin typeface="+mn-lt"/>
              </a:rPr>
            </a:br>
            <a:endParaRPr lang="en-US" dirty="0" smtClean="0">
              <a:latin typeface="+mn-lt"/>
            </a:endParaRPr>
          </a:p>
          <a:p>
            <a:r>
              <a:rPr lang="en-US" b="1" dirty="0" smtClean="0">
                <a:latin typeface="+mn-lt"/>
              </a:rPr>
              <a:t>99</a:t>
            </a:r>
            <a:r>
              <a:rPr lang="en-US" b="1" dirty="0">
                <a:latin typeface="+mn-lt"/>
              </a:rPr>
              <a:t>%</a:t>
            </a:r>
            <a:r>
              <a:rPr lang="en-US" dirty="0">
                <a:latin typeface="+mn-lt"/>
              </a:rPr>
              <a:t> of classes </a:t>
            </a:r>
            <a:r>
              <a:rPr lang="en-US" dirty="0" smtClean="0">
                <a:latin typeface="+mn-lt"/>
              </a:rPr>
              <a:t>are taught </a:t>
            </a:r>
            <a:r>
              <a:rPr lang="en-US" dirty="0">
                <a:latin typeface="+mn-lt"/>
              </a:rPr>
              <a:t>by faculty, not graduate assistants</a:t>
            </a:r>
            <a:br>
              <a:rPr lang="en-US" dirty="0">
                <a:latin typeface="+mn-lt"/>
              </a:rPr>
            </a:br>
            <a:endParaRPr lang="en-US" dirty="0" smtClean="0">
              <a:latin typeface="+mn-lt"/>
            </a:endParaRPr>
          </a:p>
          <a:p>
            <a:r>
              <a:rPr lang="en-US" b="1" dirty="0" smtClean="0">
                <a:latin typeface="+mn-lt"/>
              </a:rPr>
              <a:t>79</a:t>
            </a:r>
            <a:r>
              <a:rPr lang="en-US" b="1" dirty="0">
                <a:latin typeface="+mn-lt"/>
              </a:rPr>
              <a:t>%</a:t>
            </a:r>
            <a:r>
              <a:rPr lang="en-US" dirty="0">
                <a:latin typeface="+mn-lt"/>
              </a:rPr>
              <a:t> of Western's faculty hold the highest degree in their field</a:t>
            </a:r>
            <a:br>
              <a:rPr lang="en-US" dirty="0">
                <a:latin typeface="+mn-lt"/>
              </a:rPr>
            </a:br>
            <a:endParaRPr lang="en-US" dirty="0" smtClean="0">
              <a:latin typeface="+mn-lt"/>
            </a:endParaRPr>
          </a:p>
          <a:p>
            <a:r>
              <a:rPr lang="en-US" b="1" dirty="0" smtClean="0">
                <a:latin typeface="+mn-lt"/>
              </a:rPr>
              <a:t>18:1</a:t>
            </a:r>
            <a:r>
              <a:rPr lang="en-US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student-to-faculty ratio</a:t>
            </a:r>
            <a:br>
              <a:rPr lang="en-US" dirty="0">
                <a:latin typeface="+mn-lt"/>
              </a:rPr>
            </a:br>
            <a:endParaRPr lang="en-US" dirty="0" smtClean="0">
              <a:latin typeface="+mn-lt"/>
            </a:endParaRPr>
          </a:p>
          <a:p>
            <a:r>
              <a:rPr lang="en-US" b="1" dirty="0" smtClean="0">
                <a:latin typeface="+mn-lt"/>
              </a:rPr>
              <a:t>28</a:t>
            </a:r>
            <a:r>
              <a:rPr lang="en-US" b="1" dirty="0">
                <a:latin typeface="+mn-lt"/>
              </a:rPr>
              <a:t> </a:t>
            </a:r>
            <a:r>
              <a:rPr lang="en-US" dirty="0">
                <a:latin typeface="+mn-lt"/>
              </a:rPr>
              <a:t>is the average class size</a:t>
            </a:r>
            <a:br>
              <a:rPr lang="en-US" dirty="0">
                <a:latin typeface="+mn-lt"/>
              </a:rPr>
            </a:br>
            <a:endParaRPr lang="en-US" dirty="0" smtClean="0">
              <a:latin typeface="+mn-lt"/>
            </a:endParaRPr>
          </a:p>
          <a:p>
            <a:r>
              <a:rPr lang="en-US" b="1" dirty="0" smtClean="0">
                <a:latin typeface="+mn-lt"/>
              </a:rPr>
              <a:t>73</a:t>
            </a:r>
            <a:r>
              <a:rPr lang="en-US" b="1" dirty="0">
                <a:latin typeface="+mn-lt"/>
              </a:rPr>
              <a:t>%</a:t>
            </a:r>
            <a:r>
              <a:rPr lang="en-US" dirty="0">
                <a:latin typeface="+mn-lt"/>
              </a:rPr>
              <a:t> of classes have 40 or fewer students</a:t>
            </a:r>
          </a:p>
        </p:txBody>
      </p:sp>
    </p:spTree>
    <p:extLst>
      <p:ext uri="{BB962C8B-B14F-4D97-AF65-F5344CB8AC3E}">
        <p14:creationId xmlns:p14="http://schemas.microsoft.com/office/powerpoint/2010/main" xmlns="" val="4205134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National Recognition</a:t>
            </a:r>
            <a:endParaRPr lang="en-US" dirty="0">
              <a:latin typeface="+mn-lt"/>
            </a:endParaRPr>
          </a:p>
        </p:txBody>
      </p:sp>
      <p:pic>
        <p:nvPicPr>
          <p:cNvPr id="4" name="Picture 8" descr="Best Colleges Ranking by US News and World Re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182" y="2497504"/>
            <a:ext cx="74295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74520" y="2374274"/>
            <a:ext cx="6583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23232"/>
                </a:solidFill>
              </a:rPr>
              <a:t>Western Washington University is the </a:t>
            </a:r>
            <a:r>
              <a:rPr lang="en-US" dirty="0" smtClean="0">
                <a:solidFill>
                  <a:srgbClr val="323232"/>
                </a:solidFill>
              </a:rPr>
              <a:t>ranked  #1 for public</a:t>
            </a:r>
            <a:r>
              <a:rPr lang="en-US" dirty="0">
                <a:solidFill>
                  <a:srgbClr val="323232"/>
                </a:solidFill>
              </a:rPr>
              <a:t>, master’s-granting </a:t>
            </a:r>
            <a:r>
              <a:rPr lang="en-US" dirty="0" smtClean="0">
                <a:solidFill>
                  <a:srgbClr val="323232"/>
                </a:solidFill>
              </a:rPr>
              <a:t>universities </a:t>
            </a:r>
            <a:r>
              <a:rPr lang="en-US" dirty="0">
                <a:solidFill>
                  <a:srgbClr val="323232"/>
                </a:solidFill>
              </a:rPr>
              <a:t>in the Pacific </a:t>
            </a:r>
            <a:r>
              <a:rPr lang="en-US" dirty="0" smtClean="0">
                <a:solidFill>
                  <a:srgbClr val="323232"/>
                </a:solidFill>
              </a:rPr>
              <a:t>Northwest (2016 </a:t>
            </a:r>
            <a:r>
              <a:rPr lang="en-US" dirty="0">
                <a:solidFill>
                  <a:srgbClr val="323232"/>
                </a:solidFill>
              </a:rPr>
              <a:t>U.S. News &amp; World </a:t>
            </a:r>
            <a:r>
              <a:rPr lang="en-US" dirty="0" smtClean="0">
                <a:solidFill>
                  <a:srgbClr val="323232"/>
                </a:solidFill>
              </a:rPr>
              <a:t>Report).</a:t>
            </a:r>
            <a:endParaRPr lang="en-US" dirty="0">
              <a:solidFill>
                <a:srgbClr val="323232"/>
              </a:solidFill>
            </a:endParaRPr>
          </a:p>
        </p:txBody>
      </p:sp>
      <p:pic>
        <p:nvPicPr>
          <p:cNvPr id="6" name="Picture 6" descr="https://www.wwu.edu/sites/default/files/field/image/Fulbright_2015-16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407" y="351155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874520" y="3492818"/>
            <a:ext cx="6568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Western </a:t>
            </a:r>
            <a:r>
              <a:rPr lang="en-US" dirty="0" smtClean="0"/>
              <a:t>is ranked #2 among </a:t>
            </a:r>
            <a:r>
              <a:rPr lang="en-US" dirty="0"/>
              <a:t>public masters-granting institutions </a:t>
            </a:r>
            <a:r>
              <a:rPr lang="en-US" dirty="0" smtClean="0"/>
              <a:t>for student Fulbright Scholarships.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74520" y="4913194"/>
            <a:ext cx="6648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the third straight year, Western ranks </a:t>
            </a:r>
            <a:r>
              <a:rPr lang="en-US" dirty="0" smtClean="0"/>
              <a:t>#1 in </a:t>
            </a:r>
            <a:r>
              <a:rPr lang="en-US" dirty="0"/>
              <a:t>the </a:t>
            </a:r>
            <a:r>
              <a:rPr lang="en-US" dirty="0" smtClean="0"/>
              <a:t>U.S. among </a:t>
            </a:r>
            <a:r>
              <a:rPr lang="en-US" dirty="0"/>
              <a:t>medium-sized universities sending its graduates to the Peace Corps.</a:t>
            </a:r>
          </a:p>
        </p:txBody>
      </p:sp>
      <p:pic>
        <p:nvPicPr>
          <p:cNvPr id="1026" name="Picture 2" descr="https://lh6.googleusercontent.com/-lw2CYTH-rJM/AAAAAAAAAAI/AAAAAAAAJjg/M8t6T550_XU/s0-c-k-no-ns/pho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457" y="485394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05794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Western’s Academic Colleges</a:t>
            </a:r>
            <a:endParaRPr lang="en-US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5440" y="1793439"/>
            <a:ext cx="69113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College of Business and </a:t>
            </a:r>
            <a:r>
              <a:rPr lang="en-US" dirty="0" smtClean="0"/>
              <a:t>Economics, 1334 majors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College Of Fine and Performing </a:t>
            </a:r>
            <a:r>
              <a:rPr lang="en-US" dirty="0" smtClean="0"/>
              <a:t>Arts</a:t>
            </a:r>
            <a:r>
              <a:rPr lang="en-US" dirty="0"/>
              <a:t>, </a:t>
            </a:r>
            <a:r>
              <a:rPr lang="en-US" dirty="0" smtClean="0"/>
              <a:t>700 majors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College of Humanities and Social </a:t>
            </a:r>
            <a:r>
              <a:rPr lang="en-US" dirty="0" smtClean="0"/>
              <a:t>Sciences</a:t>
            </a:r>
            <a:r>
              <a:rPr lang="en-US" dirty="0"/>
              <a:t>,  3497 majors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College of Science and </a:t>
            </a:r>
            <a:r>
              <a:rPr lang="en-US" dirty="0" smtClean="0"/>
              <a:t>Engineering</a:t>
            </a:r>
            <a:r>
              <a:rPr lang="en-US" dirty="0"/>
              <a:t>, 2130 majors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Fairhaven </a:t>
            </a:r>
            <a:r>
              <a:rPr lang="en-US" dirty="0"/>
              <a:t>College of Interdisciplinary </a:t>
            </a:r>
            <a:r>
              <a:rPr lang="en-US" dirty="0" smtClean="0"/>
              <a:t>Studies</a:t>
            </a:r>
            <a:r>
              <a:rPr lang="en-US" dirty="0"/>
              <a:t>, 173 majors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Huxley </a:t>
            </a:r>
            <a:r>
              <a:rPr lang="en-US" dirty="0"/>
              <a:t>College of the </a:t>
            </a:r>
            <a:r>
              <a:rPr lang="en-US" dirty="0" smtClean="0"/>
              <a:t>Environment</a:t>
            </a:r>
            <a:r>
              <a:rPr lang="en-US" dirty="0"/>
              <a:t>, 686 majors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Woodring College of </a:t>
            </a:r>
            <a:r>
              <a:rPr lang="en-US" dirty="0" smtClean="0"/>
              <a:t>Education</a:t>
            </a:r>
            <a:r>
              <a:rPr lang="en-US" dirty="0"/>
              <a:t>, 749 majors</a:t>
            </a:r>
            <a:endParaRPr lang="en-US" dirty="0" smtClean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Graduate School, 701 students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081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At Western…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6807"/>
            <a:ext cx="8229600" cy="4276423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latin typeface="+mn-lt"/>
              </a:rPr>
              <a:t>The </a:t>
            </a:r>
            <a:r>
              <a:rPr lang="en-US" dirty="0">
                <a:latin typeface="+mn-lt"/>
              </a:rPr>
              <a:t>student experience matters</a:t>
            </a:r>
          </a:p>
          <a:p>
            <a:pPr lvl="1"/>
            <a:r>
              <a:rPr lang="en-US" dirty="0" smtClean="0">
                <a:latin typeface="+mn-lt"/>
              </a:rPr>
              <a:t>We create </a:t>
            </a:r>
            <a:r>
              <a:rPr lang="en-US" dirty="0">
                <a:latin typeface="+mn-lt"/>
              </a:rPr>
              <a:t>a great learning environment</a:t>
            </a:r>
          </a:p>
          <a:p>
            <a:pPr lvl="1"/>
            <a:r>
              <a:rPr lang="en-US" dirty="0" smtClean="0">
                <a:latin typeface="+mn-lt"/>
              </a:rPr>
              <a:t>Faculty work </a:t>
            </a:r>
            <a:r>
              <a:rPr lang="en-US" dirty="0">
                <a:latin typeface="+mn-lt"/>
              </a:rPr>
              <a:t>closely with students</a:t>
            </a:r>
          </a:p>
          <a:p>
            <a:pPr lvl="1"/>
            <a:r>
              <a:rPr lang="en-US" dirty="0" smtClean="0">
                <a:latin typeface="+mn-lt"/>
              </a:rPr>
              <a:t>We help </a:t>
            </a:r>
            <a:r>
              <a:rPr lang="en-US" dirty="0">
                <a:latin typeface="+mn-lt"/>
              </a:rPr>
              <a:t>students reach their </a:t>
            </a:r>
            <a:r>
              <a:rPr lang="en-US" dirty="0" smtClean="0">
                <a:latin typeface="+mn-lt"/>
              </a:rPr>
              <a:t>potential</a:t>
            </a:r>
          </a:p>
          <a:p>
            <a:pPr lvl="1"/>
            <a:r>
              <a:rPr lang="en-US" dirty="0" smtClean="0">
                <a:latin typeface="+mn-lt"/>
              </a:rPr>
              <a:t>Students volunteer 1 million hours annually</a:t>
            </a:r>
          </a:p>
          <a:p>
            <a:pPr lvl="1"/>
            <a:r>
              <a:rPr lang="en-US" dirty="0" smtClean="0">
                <a:latin typeface="+mn-lt"/>
              </a:rPr>
              <a:t>Undergraduates participate in faculty research</a:t>
            </a:r>
          </a:p>
        </p:txBody>
      </p:sp>
    </p:spTree>
    <p:extLst>
      <p:ext uri="{BB962C8B-B14F-4D97-AF65-F5344CB8AC3E}">
        <p14:creationId xmlns:p14="http://schemas.microsoft.com/office/powerpoint/2010/main" xmlns="" val="388546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n-lt"/>
              </a:rPr>
              <a:t>Beautiful location!</a:t>
            </a:r>
            <a:endParaRPr lang="en-US" dirty="0">
              <a:latin typeface="+mn-lt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0509" y="2399386"/>
            <a:ext cx="3343045" cy="3650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Content Placeholder 19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4336" y="2399386"/>
            <a:ext cx="3174797" cy="36502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340989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Western’s campus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6861" y="1181100"/>
            <a:ext cx="2455109" cy="4945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 smtClean="0">
                <a:hlinkClick r:id="rId3"/>
              </a:rPr>
              <a:t>Virtual Visit of campus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r>
              <a:rPr lang="en-US" dirty="0" smtClean="0">
                <a:hlinkClick r:id="rId4"/>
              </a:rPr>
              <a:t>Tour of the dorms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2614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+mn-lt"/>
              </a:rPr>
              <a:t>International Exchanges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9740"/>
            <a:ext cx="8229600" cy="44623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Students coming to study at Western: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+mn-lt"/>
              </a:rPr>
              <a:t>178 Degree and Exchange </a:t>
            </a:r>
            <a:r>
              <a:rPr lang="en-US" sz="1900" dirty="0">
                <a:latin typeface="+mn-lt"/>
              </a:rPr>
              <a:t>International Students (</a:t>
            </a:r>
            <a:r>
              <a:rPr lang="en-US" sz="1900" dirty="0" smtClean="0">
                <a:latin typeface="+mn-lt"/>
              </a:rPr>
              <a:t>2016)</a:t>
            </a:r>
            <a:endParaRPr lang="en-US" sz="1900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latin typeface="+mn-lt"/>
              </a:rPr>
              <a:t>Top Countries of Origin: Japan, Canada, </a:t>
            </a:r>
            <a:r>
              <a:rPr lang="en-US" sz="1900" dirty="0" smtClean="0">
                <a:latin typeface="+mn-lt"/>
              </a:rPr>
              <a:t>China, Vietnam </a:t>
            </a:r>
            <a:endParaRPr lang="en-US" sz="1900" dirty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>
                <a:latin typeface="+mn-lt"/>
              </a:rPr>
              <a:t>Top Field of Study by International Students: </a:t>
            </a:r>
            <a:r>
              <a:rPr lang="en-US" sz="1900" dirty="0" smtClean="0">
                <a:latin typeface="+mn-lt"/>
              </a:rPr>
              <a:t>Business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900" dirty="0" smtClean="0">
              <a:latin typeface="+mn-lt"/>
            </a:endParaRPr>
          </a:p>
          <a:p>
            <a:pPr marL="0" indent="0">
              <a:buNone/>
            </a:pPr>
            <a:r>
              <a:rPr lang="en-US" dirty="0" smtClean="0">
                <a:latin typeface="+mn-lt"/>
              </a:rPr>
              <a:t>Western students studying abroad:</a:t>
            </a: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+mn-lt"/>
              </a:rPr>
              <a:t>More than 600 Western Students Study Abroad  (2015-16)</a:t>
            </a:r>
            <a:endParaRPr lang="en-US" sz="1900" dirty="0">
              <a:latin typeface="+mn-lt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900" dirty="0" smtClean="0">
                <a:latin typeface="+mn-lt"/>
              </a:rPr>
              <a:t>Top Countries for Study:  Spain; Japan</a:t>
            </a:r>
            <a:endParaRPr lang="en-US" sz="1900" dirty="0">
              <a:latin typeface="+mn-lt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74052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WU-PowerPointTemplate-ColorBa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WWU-PowerPointTemplate-Wave</Template>
  <TotalTime>758</TotalTime>
  <Words>270</Words>
  <Application>Microsoft Office PowerPoint</Application>
  <PresentationFormat>全屏显示(4:3)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1" baseType="lpstr">
      <vt:lpstr>WWU-PowerPointTemplate-ColorBar</vt:lpstr>
      <vt:lpstr>  Welcome to  Western Washington University</vt:lpstr>
      <vt:lpstr>Where’s Western Washington University?</vt:lpstr>
      <vt:lpstr>Western by the Numbers</vt:lpstr>
      <vt:lpstr>National Recognition</vt:lpstr>
      <vt:lpstr>Western’s Academic Colleges</vt:lpstr>
      <vt:lpstr>At Western…</vt:lpstr>
      <vt:lpstr>Beautiful location!</vt:lpstr>
      <vt:lpstr>Western’s campus</vt:lpstr>
      <vt:lpstr>International Exchanges</vt:lpstr>
      <vt:lpstr>Come study with us!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Teri Hall</dc:creator>
  <cp:lastModifiedBy>qiubo</cp:lastModifiedBy>
  <cp:revision>43</cp:revision>
  <dcterms:created xsi:type="dcterms:W3CDTF">2016-07-27T17:07:25Z</dcterms:created>
  <dcterms:modified xsi:type="dcterms:W3CDTF">2017-03-12T07:57:35Z</dcterms:modified>
</cp:coreProperties>
</file>